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388" r:id="rId26"/>
    <p:sldId id="370" r:id="rId27"/>
    <p:sldId id="376" r:id="rId28"/>
    <p:sldId id="377" r:id="rId29"/>
    <p:sldId id="378" r:id="rId30"/>
    <p:sldId id="402" r:id="rId31"/>
    <p:sldId id="400" r:id="rId32"/>
    <p:sldId id="366" r:id="rId33"/>
    <p:sldId id="367" r:id="rId34"/>
    <p:sldId id="399" r:id="rId35"/>
    <p:sldId id="398" r:id="rId36"/>
    <p:sldId id="404" r:id="rId37"/>
    <p:sldId id="403" r:id="rId38"/>
    <p:sldId id="396" r:id="rId39"/>
    <p:sldId id="358" r:id="rId40"/>
    <p:sldId id="314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398"/>
            <p14:sldId id="404"/>
            <p14:sldId id="403"/>
            <p14:sldId id="396"/>
            <p14:sldId id="358"/>
            <p14:sldId id="314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FF8631"/>
    <a:srgbClr val="A9D18E"/>
    <a:srgbClr val="E6781E"/>
    <a:srgbClr val="FFD2A1"/>
    <a:srgbClr val="54834C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378" y="13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TM DSL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TM Standard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64535" y="0"/>
          <a:ext cx="4258140" cy="42581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449495" y="212906"/>
        <a:ext cx="1488219" cy="638721"/>
      </dsp:txXfrm>
    </dsp:sp>
    <dsp:sp modelId="{04CE4ABC-EEF7-419E-8254-326F9C2708F5}">
      <dsp:nvSpPr>
        <dsp:cNvPr id="0" name=""/>
        <dsp:cNvSpPr/>
      </dsp:nvSpPr>
      <dsp:spPr>
        <a:xfrm>
          <a:off x="1596802" y="1064534"/>
          <a:ext cx="3193605" cy="3193605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DSL</a:t>
          </a:r>
        </a:p>
      </dsp:txBody>
      <dsp:txXfrm>
        <a:off x="2449495" y="1264135"/>
        <a:ext cx="1488219" cy="598800"/>
      </dsp:txXfrm>
    </dsp:sp>
    <dsp:sp modelId="{28FBB85B-93D6-46E4-991A-F4643C21EE8B}">
      <dsp:nvSpPr>
        <dsp:cNvPr id="0" name=""/>
        <dsp:cNvSpPr/>
      </dsp:nvSpPr>
      <dsp:spPr>
        <a:xfrm>
          <a:off x="2129070" y="2129070"/>
          <a:ext cx="2129070" cy="2129070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Standard</a:t>
          </a:r>
        </a:p>
      </dsp:txBody>
      <dsp:txXfrm>
        <a:off x="2440865" y="2661337"/>
        <a:ext cx="1505479" cy="1064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endParaRPr lang="en-US" dirty="0"/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28.jp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hyperlink" Target="https://www.treknews.net/2017/03/28/star-trek-healthca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1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4.jpg"/><Relationship Id="rId10" Type="http://schemas.microsoft.com/office/2007/relationships/diagramDrawing" Target="../diagrams/drawing1.xml"/><Relationship Id="rId4" Type="http://schemas.openxmlformats.org/officeDocument/2006/relationships/image" Target="../media/image10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Data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designed with security in mind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7" y="5376686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96000" y="5863533"/>
            <a:ext cx="40806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" y="881149"/>
            <a:ext cx="5633556" cy="42374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V="1">
            <a:off x="8926078" y="4686300"/>
            <a:ext cx="0" cy="6903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DD413853-47D9-F40E-C360-B79763F3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1817758"/>
            <a:ext cx="2408794" cy="24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8000805" y="1190430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805" y="1154430"/>
                <a:ext cx="30481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1976" y="4439286"/>
            <a:ext cx="1123950" cy="8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51 0.00672 L 0.05951 0.00672 C 0.06185 0.0044 0.06419 0.00209 0.06654 -0.00023 C 0.07214 -0.00532 0.07461 -0.00625 0.0806 -0.01412 C 0.08242 -0.01643 0.08451 -0.01805 0.08607 -0.02106 C 0.08841 -0.02523 0.09037 -0.02986 0.09232 -0.03495 C 0.09375 -0.03889 0.09766 -0.05 0.10013 -0.05439 C 0.10078 -0.05555 0.1017 -0.05578 0.10248 -0.05717 C 0.10768 -0.06643 0.10104 -0.05972 0.10951 -0.06967 C 0.11016 -0.07037 0.11107 -0.07037 0.11185 -0.07106 C 0.11341 -0.07268 0.11472 -0.07523 0.11641 -0.07662 C 0.11823 -0.07801 0.12005 -0.07847 0.12201 -0.07939 C 0.14271 -0.08889 0.13516 -0.08634 0.1517 -0.09051 C 0.1612 -0.08912 0.17097 -0.08889 0.18047 -0.08634 C 0.18138 -0.08611 0.18086 -0.08333 0.18125 -0.08217 C 0.18412 -0.07314 0.1862 -0.06342 0.18998 -0.05578 C 0.1944 -0.04652 0.19974 -0.03727 0.20313 -0.02662 C 0.20534 -0.01967 0.20677 -0.0118 0.20951 -0.00578 C 0.21563 0.00857 0.22149 0.02361 0.22813 0.03727 C 0.23008 0.04098 0.2319 0.04468 0.2336 0.04838 C 0.24349 0.07061 0.22683 0.04954 0.25469 0.09005 C 0.25755 0.09422 0.26055 0.09838 0.26341 0.10255 C 0.2655 0.10625 0.26706 0.11135 0.26953 0.11366 C 0.27474 0.11875 0.28047 0.12107 0.28607 0.12477 C 0.29115 0.12431 0.29662 0.12616 0.30156 0.12338 C 0.30391 0.12223 0.30482 0.11713 0.30638 0.11366 C 0.31654 0.09074 0.31172 0.09676 0.32826 0.07338 C 0.3392 0.05811 0.36185 0.02894 0.36185 0.02894 C 0.36198 0.02755 0.36211 0.02616 0.36263 0.02477 C 0.37005 0.00695 0.36849 0.01621 0.37735 -0.00301 C 0.38503 -0.01921 0.37826 -0.00694 0.38138 -0.01689 C 0.38229 -0.01967 0.38321 -0.02268 0.38451 -0.02523 C 0.39167 -0.04004 0.39284 -0.03819 0.4017 -0.05301 C 0.40339 -0.05578 0.4043 -0.06018 0.40638 -0.06273 C 0.40964 -0.06689 0.41354 -0.06944 0.41732 -0.07245 C 0.42565 -0.0787 0.42565 -0.07847 0.43216 -0.08078 C 0.47826 -0.07268 0.48737 -0.09444 0.50951 -0.04745 C 0.51211 -0.04166 0.51367 -0.03449 0.51563 -0.02801 C 0.52253 0.02986 0.51393 -0.03379 0.5336 0.05949 C 0.53451 0.0632 0.53503 0.06713 0.53594 0.07061 C 0.54076 0.08681 0.54688 0.09861 0.55547 0.10949 C 0.56133 0.1169 0.56849 0.12061 0.57422 0.12755 C 0.57839 0.13264 0.58203 0.14005 0.58685 0.14283 C 0.59401 0.14723 0.60196 0.14653 0.60951 0.14838 C 0.61341 0.14653 0.6181 0.14769 0.62123 0.14283 C 0.6267 0.13403 0.62917 0.12037 0.63373 0.10949 C 0.63698 0.10162 0.64089 0.09468 0.64466 0.08727 C 0.64531 0.08218 0.6461 0.07709 0.64701 0.07199 C 0.64766 0.06829 0.6487 0.06482 0.64935 0.06088 C 0.64974 0.05834 0.64948 0.05533 0.65 0.05255 C 0.65417 0.0338 0.65951 0.01598 0.66341 -0.00301 C 0.6711 -0.04051 0.66289 -0.00208 0.66888 -0.02662 C 0.66992 -0.03102 0.67071 -0.03588 0.67201 -0.04051 C 0.67656 -0.05602 0.68112 -0.06736 0.68763 -0.08078 C 0.68946 -0.08472 0.69141 -0.08865 0.69388 -0.09189 C 0.69571 -0.09421 0.69792 -0.0956 0.7 -0.09745 C 0.74597 -0.09027 0.7181 -0.09768 0.78047 -0.06689 C 0.79089 -0.06157 0.80104 -0.05324 0.81185 -0.05162 L 0.84766 -0.04606 C 0.9 -0.04768 0.88698 -0.02222 0.89531 -0.05856 C 0.89688 -0.06504 0.89857 -0.07152 0.9 -0.07801 C 0.90065 -0.08819 0.90248 -0.09838 0.90156 -0.10856 C 0.90013 -0.12523 0.89675 -0.14143 0.89297 -0.15717 C 0.89024 -0.16875 0.87617 -0.17268 0.87279 -0.17384 C 0.85456 -0.17916 0.8362 -0.18217 0.8181 -0.18634 C 0.80768 -0.18588 0.79714 -0.18773 0.78672 -0.18495 C 0.77995 -0.1831 0.77279 -0.17986 0.76719 -0.17245 C 0.75209 -0.15185 0.74571 -0.1162 0.73841 -0.08773 C 0.73542 -0.04606 0.73177 -0.01782 0.73841 0.02616 C 0.74115 0.04445 0.74727 0.06065 0.75326 0.07616 C 0.75742 0.08727 0.76211 0.09931 0.76888 0.10533 C 0.79531 0.12986 0.80781 0.12639 0.83438 0.12755 C 0.8388 0.12523 0.84336 0.12338 0.84766 0.12061 C 0.853 0.11736 0.85808 0.11273 0.86341 0.10949 C 0.89753 0.08936 0.88086 0.10371 0.89297 0.09283 C 0.90495 0.06111 0.8892 0.10047 0.9056 0.06922 C 0.90573 0.06875 0.90899 0.05648 0.91094 0.05533 C 0.92917 0.04607 0.93112 0.04723 0.94766 0.04561 C 0.95391 0.04885 0.96055 0.0507 0.96654 0.05533 C 0.97552 0.06273 0.98255 0.07223 0.98828 0.08588 C 0.99948 0.11273 1.0043 0.13311 1.01719 0.15255 C 1.0194 0.15602 1.02175 0.1588 1.02422 0.16088 C 1.02578 0.16227 1.02735 0.16181 1.02904 0.1625 L 1.06953 0.15949 C 1.07175 0.1588 1.07045 0.15139 1.07188 0.14838 C 1.07526 0.14144 1.0793 0.13542 1.08373 0.13033 C 1.09336 0.11898 1.09987 0.11898 1.11016 0.11088 C 1.11198 0.10973 1.11302 0.10602 1.11485 0.10533 C 1.12761 0.10186 1.14037 0.1007 1.15326 0.09838 C 1.16367 0.09885 1.17435 0.09537 1.18451 0.09977 C 1.18724 0.10116 1.18698 0.10926 1.18828 0.11366 C 1.1888 0.11528 1.18946 0.11644 1.18998 0.11783 C 1.19024 0.11922 1.19063 0.12199 1.19063 0.12199 " pathEditMode="relative" ptsTypes="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Fun to Make, Fun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8" y="1031464"/>
            <a:ext cx="8032504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Diagramming, APIs, Reports, Templates, Stencils, Gamification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34543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190867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05548" y="1699454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97615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217615"/>
                <a:ext cx="9904680" cy="4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274B16-9979-AD84-E139-A428C88C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17" y="4811614"/>
            <a:ext cx="6813614" cy="196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245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data exchange is not ideal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.tm7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from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microsoft.tm7 (ASL)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234070"/>
            <a:ext cx="0" cy="5775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37529C-4E4C-4200-1343-5E120B57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61" y="3429000"/>
            <a:ext cx="7033078" cy="3292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CDD430-C236-B9FC-17B1-E6F1A62B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9" y="844855"/>
            <a:ext cx="11255502" cy="24772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mermaid.md</a:t>
            </a:r>
          </a:p>
        </p:txBody>
      </p:sp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plantuml.md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A91C3-766A-C0AC-54F5-A68A66C9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2" y="3607808"/>
            <a:ext cx="7868816" cy="291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9C534-CADB-8912-9935-85FCB644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340" y="881149"/>
            <a:ext cx="6363320" cy="25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 Standardized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4" y="868456"/>
            <a:ext cx="5671615" cy="5710794"/>
          </a:xfrm>
        </p:spPr>
        <p:txBody>
          <a:bodyPr wrap="square">
            <a:spAutoFit/>
          </a:bodyPr>
          <a:lstStyle/>
          <a:p>
            <a:r>
              <a:rPr lang="en-US" i="1" dirty="0"/>
              <a:t>TM Standard</a:t>
            </a:r>
            <a:r>
              <a:rPr lang="en-US" dirty="0"/>
              <a:t> is the definition of the language approved by a recognized standards organization, e.g., </a:t>
            </a:r>
            <a:r>
              <a:rPr lang="en-US" i="1" dirty="0"/>
              <a:t>ISO</a:t>
            </a:r>
          </a:p>
          <a:p>
            <a:endParaRPr lang="en-US" dirty="0"/>
          </a:p>
          <a:p>
            <a:r>
              <a:rPr lang="en-US" i="1" dirty="0"/>
              <a:t>TM DSL</a:t>
            </a:r>
            <a:r>
              <a:rPr lang="en-US" dirty="0"/>
              <a:t> is an implementation of the standard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Folks builds apps that parse and present it ... VS Code plugin, GitHub, Markdown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63711"/>
              </p:ext>
            </p:extLst>
          </p:nvPr>
        </p:nvGraphicFramePr>
        <p:xfrm>
          <a:off x="5602514" y="1375380"/>
          <a:ext cx="6387210" cy="425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 standardize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TM DSL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TM Automated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Now that we have our </a:t>
            </a:r>
            <a:r>
              <a:rPr lang="en-US" i="1" dirty="0"/>
              <a:t>TM DSL </a:t>
            </a:r>
            <a:r>
              <a:rPr lang="en-US" dirty="0"/>
              <a:t>let's do: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Used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77008" y="1600388"/>
            <a:ext cx="4032500" cy="2520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7BDD-BBEC-DBA9-FC4B-7A076707A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662" y="151695"/>
            <a:ext cx="595038" cy="5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our point!</a:t>
            </a:r>
          </a:p>
          <a:p>
            <a:endParaRPr lang="en-US" dirty="0"/>
          </a:p>
          <a:p>
            <a:r>
              <a:rPr lang="en-US" dirty="0"/>
              <a:t>Open source threat model application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Standalone and web-based versions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OAuth?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C1D36-3835-EA75-1AF3-F06593A5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3" y="747531"/>
            <a:ext cx="11306213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CITATION.cff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601" y="877824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Overlays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If You Expect It to Stay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989581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273119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1082951"/>
            <a:ext cx="11197943" cy="5640518"/>
          </a:xfr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Find ways to                       assess risks associated with projects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Collect lots of data from git repos and other sources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Define a standardized risk-specific language to use for threat modeling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Integrate these systems into CI/CD frameworks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Promote and socialize our efforts for industry-wide adoption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Retire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8B8A3-A175-7138-DEA4-F34C38798C4F}"/>
              </a:ext>
            </a:extLst>
          </p:cNvPr>
          <p:cNvSpPr txBox="1"/>
          <p:nvPr/>
        </p:nvSpPr>
        <p:spPr>
          <a:xfrm>
            <a:off x="2820112" y="1044575"/>
            <a:ext cx="1911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0B41CB-5238-BD8E-9BCF-E4EDED1BBD9A}"/>
              </a:ext>
            </a:extLst>
          </p:cNvPr>
          <p:cNvGrpSpPr/>
          <p:nvPr/>
        </p:nvGrpSpPr>
        <p:grpSpPr>
          <a:xfrm>
            <a:off x="9413792" y="319410"/>
            <a:ext cx="2386551" cy="2836143"/>
            <a:chOff x="9612240" y="294224"/>
            <a:chExt cx="2141119" cy="25444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D2EDB8-DBA8-48B2-A4B9-5432B503C573}"/>
                </a:ext>
              </a:extLst>
            </p:cNvPr>
            <p:cNvGrpSpPr/>
            <p:nvPr/>
          </p:nvGrpSpPr>
          <p:grpSpPr>
            <a:xfrm>
              <a:off x="9612240" y="294224"/>
              <a:ext cx="2141119" cy="1817794"/>
              <a:chOff x="6813399" y="1200029"/>
              <a:chExt cx="2300140" cy="199570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54F56-A6E1-4061-8F44-180F4AC4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2908" y="1833710"/>
                <a:ext cx="1221123" cy="136202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A118B-0E92-462D-8E19-3C47F24F1F30}"/>
                  </a:ext>
                </a:extLst>
              </p:cNvPr>
              <p:cNvSpPr txBox="1"/>
              <p:nvPr/>
            </p:nvSpPr>
            <p:spPr>
              <a:xfrm>
                <a:off x="6813399" y="1200029"/>
                <a:ext cx="2300140" cy="6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Tombstone Threat Model Process (TTMP)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EFBD1C-7364-F23D-2DF8-1F3018B4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57826" y="2015026"/>
              <a:ext cx="1422407" cy="82367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14805</TotalTime>
  <Words>2218</Words>
  <Application>Microsoft Office PowerPoint</Application>
  <PresentationFormat>Widescreen</PresentationFormat>
  <Paragraphs>394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Data Example</vt:lpstr>
      <vt:lpstr>TM Tools Are Dangerously Shiny Objects</vt:lpstr>
      <vt:lpstr>Fun to Make, Fun to Use</vt:lpstr>
      <vt:lpstr>Threat Model Tools and Data Formats</vt:lpstr>
      <vt:lpstr>MS Threat Modeling Tool - Example</vt:lpstr>
      <vt:lpstr>MS Threat Modeling Tool - Example</vt:lpstr>
      <vt:lpstr>BTW - Our Favorite TM Tool</vt:lpstr>
      <vt:lpstr>More About Data Languages</vt:lpstr>
      <vt:lpstr>Mermaid - DSL Example 1</vt:lpstr>
      <vt:lpstr>PlantUML - DSL Example 2</vt:lpstr>
      <vt:lpstr>Define a Standardized TM Language</vt:lpstr>
      <vt:lpstr>Threagile - Example</vt:lpstr>
      <vt:lpstr>Scan Threat Models Like You Scan Code</vt:lpstr>
      <vt:lpstr>CI/CD TM Automated Scans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Treat Threat Models Like Source Code</vt:lpstr>
      <vt:lpstr>TM As Branch</vt:lpstr>
      <vt:lpstr>TM Without Branch </vt:lpstr>
      <vt:lpstr>THREATS.md is the New README.md</vt:lpstr>
      <vt:lpstr>CITATION.cff</vt:lpstr>
      <vt:lpstr>TM Overlays</vt:lpstr>
      <vt:lpstr>Must Feed the TM If You Expect It to Stay Alive</vt:lpstr>
      <vt:lpstr>DFFML Demo</vt:lpstr>
      <vt:lpstr>JSA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253</cp:revision>
  <dcterms:created xsi:type="dcterms:W3CDTF">2021-08-18T04:30:54Z</dcterms:created>
  <dcterms:modified xsi:type="dcterms:W3CDTF">2022-06-07T22:55:02Z</dcterms:modified>
</cp:coreProperties>
</file>